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82" r:id="rId26"/>
    <p:sldId id="364" r:id="rId27"/>
    <p:sldId id="361" r:id="rId28"/>
    <p:sldId id="384" r:id="rId29"/>
    <p:sldId id="387" r:id="rId30"/>
    <p:sldId id="386" r:id="rId31"/>
    <p:sldId id="376" r:id="rId32"/>
    <p:sldId id="377" r:id="rId33"/>
    <p:sldId id="385" r:id="rId34"/>
    <p:sldId id="356" r:id="rId35"/>
    <p:sldId id="369" r:id="rId36"/>
    <p:sldId id="365" r:id="rId37"/>
    <p:sldId id="375" r:id="rId38"/>
    <p:sldId id="367" r:id="rId39"/>
    <p:sldId id="371" r:id="rId40"/>
    <p:sldId id="373" r:id="rId41"/>
    <p:sldId id="372" r:id="rId42"/>
    <p:sldId id="366" r:id="rId43"/>
    <p:sldId id="370" r:id="rId44"/>
    <p:sldId id="357" r:id="rId45"/>
    <p:sldId id="379" r:id="rId46"/>
    <p:sldId id="380" r:id="rId47"/>
    <p:sldId id="333" r:id="rId48"/>
    <p:sldId id="341" r:id="rId49"/>
    <p:sldId id="340" r:id="rId50"/>
    <p:sldId id="337" r:id="rId51"/>
    <p:sldId id="339" r:id="rId52"/>
    <p:sldId id="360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455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04" y="96"/>
      </p:cViewPr>
      <p:guideLst>
        <p:guide pos="3840"/>
        <p:guide orient="horz" pos="2455"/>
        <p:guide orient="horz" pos="913"/>
        <p:guide orient="horz" pos="3997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1D7D-0870-BC50-BF47-C30EE250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ECC5A9-2DB1-46F3-61C7-20BAE7CFC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CEACD-AB06-EFCB-CC21-39F1518A7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21352-3600-3095-1D68-04220200C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0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7229-3732-A344-3B26-C3F086D42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4E20F-A680-BCF6-102F-766DE5870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38C900-8713-609E-7DA5-AAB1B5B3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45289-D4AD-4390-9129-B3F457113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5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2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2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39375"/>
              </p:ext>
            </p:extLst>
          </p:nvPr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30491"/>
              </p:ext>
            </p:extLst>
          </p:nvPr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84927"/>
              </p:ext>
            </p:extLst>
          </p:nvPr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411169"/>
              </p:ext>
            </p:extLst>
          </p:nvPr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42468"/>
              </p:ext>
            </p:extLst>
          </p:nvPr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14976"/>
              </p:ext>
            </p:extLst>
          </p:nvPr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842052"/>
              </p:ext>
            </p:extLst>
          </p:nvPr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500641"/>
              </p:ext>
            </p:extLst>
          </p:nvPr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374550"/>
              </p:ext>
            </p:extLst>
          </p:nvPr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600" dirty="0"/>
            </a:br>
            <a:r>
              <a:rPr lang="en-US" altLang="ko-KR" sz="2400" dirty="0"/>
              <a:t>-</a:t>
            </a:r>
            <a:r>
              <a:rPr lang="ko-KR" altLang="en-US" sz="2400" dirty="0"/>
              <a:t>개요</a:t>
            </a:r>
            <a:r>
              <a:rPr lang="en-US" altLang="ko-KR" sz="2400" dirty="0"/>
              <a:t> </a:t>
            </a:r>
            <a:r>
              <a:rPr lang="ko-KR" altLang="en-US" sz="2400" dirty="0"/>
              <a:t>및 알고리즘</a:t>
            </a:r>
            <a:endParaRPr lang="ko-KR" altLang="en-US" sz="48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924041"/>
              </p:ext>
            </p:extLst>
          </p:nvPr>
        </p:nvGraphicFramePr>
        <p:xfrm>
          <a:off x="839788" y="1479119"/>
          <a:ext cx="10522479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2479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특정 카드나 원하는 조건의 카드만을 표기하는 필터나 카드의 정렬 규칙을 설정하여 원하는 카드를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및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및 편집 등의 다양한 시스템에서 활용 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>
            <a:grpSpLocks noChangeAspect="1"/>
          </p:cNvGrpSpPr>
          <p:nvPr/>
        </p:nvGrpSpPr>
        <p:grpSpPr>
          <a:xfrm>
            <a:off x="947660" y="3111849"/>
            <a:ext cx="4447578" cy="2765059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DDF1A3-ADE9-4AF6-ABB9-F42FD096F834}"/>
              </a:ext>
            </a:extLst>
          </p:cNvPr>
          <p:cNvGrpSpPr>
            <a:grpSpLocks noChangeAspect="1"/>
          </p:cNvGrpSpPr>
          <p:nvPr/>
        </p:nvGrpSpPr>
        <p:grpSpPr>
          <a:xfrm>
            <a:off x="6796761" y="3591887"/>
            <a:ext cx="4447578" cy="2630869"/>
            <a:chOff x="6913369" y="2182159"/>
            <a:chExt cx="3865712" cy="22866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573563" y="4040012"/>
              <a:ext cx="2545327" cy="428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9" idx="2"/>
            <a:endCxn id="15" idx="1"/>
          </p:cNvCxnSpPr>
          <p:nvPr/>
        </p:nvCxnSpPr>
        <p:spPr>
          <a:xfrm rot="5400000" flipH="1" flipV="1">
            <a:off x="3972131" y="2129967"/>
            <a:ext cx="291996" cy="5357264"/>
          </a:xfrm>
          <a:prstGeom prst="bentConnector4">
            <a:avLst>
              <a:gd name="adj1" fmla="val -78289"/>
              <a:gd name="adj2" fmla="val 53806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839AB-3BF2-2469-AF7F-68E47E20BA3B}"/>
              </a:ext>
            </a:extLst>
          </p:cNvPr>
          <p:cNvSpPr txBox="1">
            <a:spLocks/>
          </p:cNvSpPr>
          <p:nvPr/>
        </p:nvSpPr>
        <p:spPr>
          <a:xfrm>
            <a:off x="838200" y="368300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>
              <a:lnSpc>
                <a:spcPct val="100000"/>
              </a:lnSpc>
            </a:pPr>
            <a:r>
              <a:rPr lang="en-US" altLang="ko-KR" sz="2400" dirty="0"/>
              <a:t>– </a:t>
            </a:r>
            <a:r>
              <a:rPr lang="ko-KR" altLang="en-US" sz="2400" dirty="0"/>
              <a:t>데이터 로딩 우선 순서 및 세부 설명</a:t>
            </a:r>
            <a:endParaRPr lang="ko-KR" altLang="en-US" sz="28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865B5BB-88A6-7B5B-E39D-669BC133A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44418"/>
              </p:ext>
            </p:extLst>
          </p:nvPr>
        </p:nvGraphicFramePr>
        <p:xfrm>
          <a:off x="838200" y="3897313"/>
          <a:ext cx="67471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7193">
                  <a:extLst>
                    <a:ext uri="{9D8B030D-6E8A-4147-A177-3AD203B41FA5}">
                      <a16:colId xmlns:a16="http://schemas.microsoft.com/office/drawing/2014/main" val="1738120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일람 시스템에 필요한 데이터 참조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90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카드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일람 시스템 관련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“UI </a:t>
                      </a:r>
                      <a:r>
                        <a:rPr lang="ko-KR" altLang="en-US" sz="1200" dirty="0"/>
                        <a:t>목록</a:t>
                      </a:r>
                      <a:r>
                        <a:rPr lang="en-US" altLang="ko-KR" sz="1200" dirty="0"/>
                        <a:t>.xlsx”</a:t>
                      </a:r>
                      <a:r>
                        <a:rPr lang="ko-KR" altLang="en-US" sz="1200" dirty="0"/>
                        <a:t> 문서의 </a:t>
                      </a: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카드 일람 </a:t>
                      </a:r>
                      <a:r>
                        <a:rPr lang="en-US" altLang="ko-KR" sz="1200" dirty="0"/>
                        <a:t>S-UI] </a:t>
                      </a:r>
                      <a:r>
                        <a:rPr lang="ko-KR" altLang="en-US" sz="1200" dirty="0"/>
                        <a:t>인덱스 값이 </a:t>
                      </a:r>
                      <a:r>
                        <a:rPr lang="en-US" altLang="ko-KR" sz="1200" dirty="0"/>
                        <a:t>TRUE</a:t>
                      </a:r>
                      <a:r>
                        <a:rPr lang="ko-KR" altLang="en-US" sz="1200" dirty="0"/>
                        <a:t>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항목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6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데이터는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(Card Data List).xlsx”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문서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9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3. </a:t>
                      </a:r>
                      <a:r>
                        <a:rPr lang="ko-KR" altLang="en-US" sz="1200" b="0" dirty="0"/>
                        <a:t>카드 레어도별 보유 매수 데이터는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유저 </a:t>
                      </a:r>
                      <a:r>
                        <a:rPr lang="en-US" altLang="ko-KR" sz="1200" b="0" dirty="0"/>
                        <a:t>DB/</a:t>
                      </a:r>
                      <a:r>
                        <a:rPr lang="ko-KR" altLang="en-US" sz="1200" b="0" dirty="0"/>
                        <a:t>보유 카드 데이터</a:t>
                      </a:r>
                      <a:r>
                        <a:rPr lang="en-US" altLang="ko-KR" sz="1200" b="0" dirty="0"/>
                        <a:t>(Held Card Data)” </a:t>
                      </a:r>
                      <a:r>
                        <a:rPr lang="ko-KR" altLang="en-US" sz="1200" b="0" dirty="0"/>
                        <a:t>참조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97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4. </a:t>
                      </a:r>
                      <a:r>
                        <a:rPr lang="ko-KR" altLang="en-US" sz="1200" b="0" dirty="0"/>
                        <a:t>카드 기본 정렬 규칙 데이터는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카드 정렬 규칙</a:t>
                      </a:r>
                      <a:r>
                        <a:rPr lang="en-US" altLang="ko-KR" sz="1200" b="0" dirty="0"/>
                        <a:t>.xlsx/</a:t>
                      </a:r>
                      <a:r>
                        <a:rPr lang="ko-KR" altLang="en-US" sz="1200" b="0" dirty="0"/>
                        <a:t>기본 정렬</a:t>
                      </a:r>
                      <a:r>
                        <a:rPr lang="en-US" altLang="ko-KR" sz="1200" b="0" dirty="0"/>
                        <a:t>(Default Array)”</a:t>
                      </a:r>
                      <a:r>
                        <a:rPr lang="ko-KR" altLang="en-US" sz="1200" b="0" dirty="0"/>
                        <a:t> 참조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56467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328"/>
              </p:ext>
            </p:extLst>
          </p:nvPr>
        </p:nvGraphicFramePr>
        <p:xfrm>
          <a:off x="838200" y="1449388"/>
          <a:ext cx="59423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카드 데이터 목록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1A1C4CD-C69E-4D79-844B-8D85D6162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238" y="1452563"/>
            <a:ext cx="2569562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4A4C7-E328-A6EB-10E6-18866A9A7C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>
              <a:lnSpc>
                <a:spcPct val="100000"/>
              </a:lnSpc>
            </a:pPr>
            <a:r>
              <a:rPr lang="en-US" altLang="ko-KR" sz="2400" dirty="0"/>
              <a:t>– </a:t>
            </a:r>
            <a:r>
              <a:rPr lang="ko-KR" altLang="en-US" sz="2400" dirty="0"/>
              <a:t>카드 기본 정렬 규칙 및 세부 설명</a:t>
            </a:r>
            <a:endParaRPr lang="ko-KR" altLang="en-US" sz="28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9CBB5E1-2E98-4539-BDCC-87A943D2C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340621"/>
              </p:ext>
            </p:extLst>
          </p:nvPr>
        </p:nvGraphicFramePr>
        <p:xfrm>
          <a:off x="839788" y="1449388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6B9F1B-321F-E361-46A6-A6335ECA0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3340"/>
              </p:ext>
            </p:extLst>
          </p:nvPr>
        </p:nvGraphicFramePr>
        <p:xfrm>
          <a:off x="839788" y="3897313"/>
          <a:ext cx="6979984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84">
                  <a:extLst>
                    <a:ext uri="{9D8B030D-6E8A-4147-A177-3AD203B41FA5}">
                      <a16:colId xmlns:a16="http://schemas.microsoft.com/office/drawing/2014/main" val="1738120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정렬에 필요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참조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90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카드 종류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종류</a:t>
                      </a:r>
                      <a:r>
                        <a:rPr lang="en-US" altLang="ko-KR" sz="1200" dirty="0"/>
                        <a:t>(Card Type)”</a:t>
                      </a:r>
                      <a:r>
                        <a:rPr lang="ko-KR" altLang="en-US" sz="1200" dirty="0"/>
                        <a:t> 인덱스 항목 참조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6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클래스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메인 클래스</a:t>
                      </a:r>
                      <a:r>
                        <a:rPr lang="en-US" altLang="ko-KR" sz="1200" dirty="0"/>
                        <a:t>(Main Class)” </a:t>
                      </a:r>
                      <a:r>
                        <a:rPr lang="ko-KR" altLang="en-US" sz="1200" dirty="0"/>
                        <a:t>인덱스 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7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카드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등급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등급</a:t>
                      </a:r>
                      <a:r>
                        <a:rPr lang="en-US" altLang="ko-KR" sz="1200" dirty="0"/>
                        <a:t>(Card Tier)” </a:t>
                      </a:r>
                      <a:r>
                        <a:rPr lang="ko-KR" altLang="en-US" sz="1200" dirty="0"/>
                        <a:t>인덱스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25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일련 번호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일련번호</a:t>
                      </a:r>
                      <a:r>
                        <a:rPr lang="en-US" altLang="ko-KR" sz="1200" dirty="0"/>
                        <a:t>(Card Serial Number)” </a:t>
                      </a:r>
                      <a:r>
                        <a:rPr lang="ko-KR" altLang="en-US" sz="1200" dirty="0"/>
                        <a:t>인덱스 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8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990EA7-4452-39FF-026D-1321BEB7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8D731-2580-53AA-1B72-118FD7C2A91A}"/>
              </a:ext>
            </a:extLst>
          </p:cNvPr>
          <p:cNvSpPr/>
          <p:nvPr/>
        </p:nvSpPr>
        <p:spPr>
          <a:xfrm>
            <a:off x="4409804" y="2795713"/>
            <a:ext cx="328359" cy="3642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4D8625-5547-1C24-168A-16D623CE2407}"/>
              </a:ext>
            </a:extLst>
          </p:cNvPr>
          <p:cNvSpPr/>
          <p:nvPr/>
        </p:nvSpPr>
        <p:spPr>
          <a:xfrm>
            <a:off x="4510753" y="3699652"/>
            <a:ext cx="509511" cy="21086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6096000" y="1700213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37959"/>
              </p:ext>
            </p:extLst>
          </p:nvPr>
        </p:nvGraphicFramePr>
        <p:xfrm>
          <a:off x="6096000" y="2914015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일람 시에 카드의 등급을 빠르게 확인하기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88" y="1772271"/>
            <a:ext cx="3389670" cy="1012024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671930"/>
              </p:ext>
            </p:extLst>
          </p:nvPr>
        </p:nvGraphicFramePr>
        <p:xfrm>
          <a:off x="6096000" y="5253990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일람 시에 보유한 카드의 매수를 레어도에 따라서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184" y="4070959"/>
            <a:ext cx="4907705" cy="126807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38163" y="2242254"/>
            <a:ext cx="1357837" cy="735562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5048107" y="3627920"/>
            <a:ext cx="794479" cy="1359675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B026A540-2763-636E-00C7-43EABCA2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2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표기 정보 </a:t>
            </a:r>
            <a:r>
              <a:rPr lang="en-US" altLang="ko-KR" sz="2400" dirty="0"/>
              <a:t>UI(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등급</a:t>
            </a:r>
            <a:r>
              <a:rPr lang="en-US" altLang="ko-KR" sz="2400" dirty="0"/>
              <a:t>, </a:t>
            </a:r>
            <a:r>
              <a:rPr lang="ko-KR" altLang="en-US" sz="2400" dirty="0"/>
              <a:t>레어도별 보유 매수</a:t>
            </a:r>
            <a:r>
              <a:rPr lang="en-US" altLang="ko-KR" sz="24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4B22823-A101-450A-A4E3-40C25550C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07331"/>
              </p:ext>
            </p:extLst>
          </p:nvPr>
        </p:nvGraphicFramePr>
        <p:xfrm>
          <a:off x="832908" y="1449388"/>
          <a:ext cx="759809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0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필터는 키워드 필터와 텍스트 필터가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940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필터는 입력되어 있는 설정이 없을 경우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적용 시 활성화 되어 있는 필터 설정을 모두 만족하는 카드만을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3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필터가 비활성화 되어 있을 경우 필터를 적용하면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53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표기되는 카드는 현재 설정되어 있는 정렬 규칙에 따라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52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초기화 버튼을 클릭하는 것으로 모든 필터를 초기화 및 비활성화 하고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32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832908" y="3476883"/>
          <a:ext cx="7848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키워드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키워드 설정 버튼을 클릭하는 것으로 키워드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키워드 설정창에는 표기를 원하는 카드의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 범위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등을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설정창에서 선택된 설정을 모두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설정된 조건을 가진 카드만 표기하게 키워드 필터를 적용하고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636DCA-2E29-4B31-9B0C-808B021A4F46}"/>
              </a:ext>
            </a:extLst>
          </p:cNvPr>
          <p:cNvGraphicFramePr>
            <a:graphicFrameLocks noGrp="1"/>
          </p:cNvGraphicFramePr>
          <p:nvPr/>
        </p:nvGraphicFramePr>
        <p:xfrm>
          <a:off x="832908" y="4955738"/>
          <a:ext cx="95348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4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상태의 텍스트 입력창 클릭하는 것으로 텍스트 입력창을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범위를 선택하여 필터의 적용 범위를 변경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650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 상태의 텍스트 입력창은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 버튼을 클릭하는 것으로 텍스트 입력창에 입력된 모든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08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선택된 범위에 입력한 텍스트가 있는 카드만 표기하게 텍스트 필터를 적용하고 입력창을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25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9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0339-0E0A-753B-7FAC-3163C22F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C6C5E7-26AA-340A-955F-413C0A02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3FD98AB-F838-7FDB-BA7E-9BE214F4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85" y="4077397"/>
            <a:ext cx="3698380" cy="390408"/>
          </a:xfrm>
          <a:prstGeom prst="rect">
            <a:avLst/>
          </a:prstGeom>
        </p:spPr>
      </p:pic>
      <p:sp>
        <p:nvSpPr>
          <p:cNvPr id="92" name="제목 1">
            <a:extLst>
              <a:ext uri="{FF2B5EF4-FFF2-40B4-BE49-F238E27FC236}">
                <a16:creationId xmlns:a16="http://schemas.microsoft.com/office/drawing/2014/main" id="{2C433D22-2AAC-214D-C1E2-7EEE099D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989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6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필터 키워드 설정</a:t>
            </a:r>
            <a:r>
              <a:rPr lang="en-US" altLang="ko-KR" sz="2400" dirty="0"/>
              <a:t>, </a:t>
            </a:r>
            <a:r>
              <a:rPr lang="ko-KR" altLang="en-US" sz="2400" dirty="0"/>
              <a:t>필터 텍스트 설정</a:t>
            </a:r>
            <a:r>
              <a:rPr lang="en-US" altLang="ko-KR" sz="2400" dirty="0"/>
              <a:t>)</a:t>
            </a:r>
            <a:endParaRPr lang="ko-KR" altLang="en-US" sz="2800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0EEDE4BC-706F-CAB1-9E63-BBE34467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7734"/>
              </p:ext>
            </p:extLst>
          </p:nvPr>
        </p:nvGraphicFramePr>
        <p:xfrm>
          <a:off x="6096002" y="2909084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키워드 필터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조건을 설정해 해당하는 카드를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조건을 설정하여 카드를 검색할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94" name="그림 93">
            <a:extLst>
              <a:ext uri="{FF2B5EF4-FFF2-40B4-BE49-F238E27FC236}">
                <a16:creationId xmlns:a16="http://schemas.microsoft.com/office/drawing/2014/main" id="{04ABAF14-4D17-49A7-D751-1AE049ED47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125" t="2101" r="50908" b="84890"/>
          <a:stretch/>
        </p:blipFill>
        <p:spPr>
          <a:xfrm>
            <a:off x="6113336" y="1738112"/>
            <a:ext cx="1035502" cy="65074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903CCCCF-1182-54F9-E10A-9553D9B602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1881"/>
          <a:stretch/>
        </p:blipFill>
        <p:spPr>
          <a:xfrm>
            <a:off x="8958502" y="1747630"/>
            <a:ext cx="2124777" cy="73298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B2C1246-5263-55C8-68C2-96F3495F02B5}"/>
              </a:ext>
            </a:extLst>
          </p:cNvPr>
          <p:cNvSpPr txBox="1"/>
          <p:nvPr/>
        </p:nvSpPr>
        <p:spPr>
          <a:xfrm>
            <a:off x="9129161" y="2567613"/>
            <a:ext cx="1783458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키워드 설정창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448A014F-5A00-7CA1-819F-4FA562B61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727598C-BAB3-B5AC-E0C1-3B1D74C13641}"/>
              </a:ext>
            </a:extLst>
          </p:cNvPr>
          <p:cNvSpPr txBox="1"/>
          <p:nvPr/>
        </p:nvSpPr>
        <p:spPr>
          <a:xfrm>
            <a:off x="7390289" y="229151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1EDCB0F-522E-F9E0-CE88-CF201BC275EA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rot="16200000" flipH="1">
            <a:off x="7413147" y="2000666"/>
            <a:ext cx="110247" cy="1025438"/>
          </a:xfrm>
          <a:prstGeom prst="bentConnector3">
            <a:avLst>
              <a:gd name="adj1" fmla="val 3073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2A952E7F-BB31-AFF4-9058-A07E135130EE}"/>
              </a:ext>
            </a:extLst>
          </p:cNvPr>
          <p:cNvCxnSpPr>
            <a:stCxn id="98" idx="0"/>
            <a:endCxn id="95" idx="1"/>
          </p:cNvCxnSpPr>
          <p:nvPr/>
        </p:nvCxnSpPr>
        <p:spPr>
          <a:xfrm rot="5400000" flipH="1" flipV="1">
            <a:off x="8381051" y="1714060"/>
            <a:ext cx="177389" cy="9775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표 100">
            <a:extLst>
              <a:ext uri="{FF2B5EF4-FFF2-40B4-BE49-F238E27FC236}">
                <a16:creationId xmlns:a16="http://schemas.microsoft.com/office/drawing/2014/main" id="{0A988829-6909-9820-3B9F-A72438C0C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352316"/>
              </p:ext>
            </p:extLst>
          </p:nvPr>
        </p:nvGraphicFramePr>
        <p:xfrm>
          <a:off x="6096002" y="5245715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텍스트 필터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조건을 설정해 해당하는 카드를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조건을 설정하여 카드를 검색할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4BF7B4-542F-A005-CB74-AA7450A72703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A47911E-4B63-B4E1-B2B1-B7F395606A4F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53DA9D6-54C2-DCDA-3BDF-DE03E3F62876}"/>
              </a:ext>
            </a:extLst>
          </p:cNvPr>
          <p:cNvSpPr/>
          <p:nvPr/>
        </p:nvSpPr>
        <p:spPr>
          <a:xfrm>
            <a:off x="1330909" y="2499662"/>
            <a:ext cx="447472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D1A1BA6-F880-3485-2839-B1E826EFAF7B}"/>
              </a:ext>
            </a:extLst>
          </p:cNvPr>
          <p:cNvSpPr/>
          <p:nvPr/>
        </p:nvSpPr>
        <p:spPr>
          <a:xfrm>
            <a:off x="1778381" y="2499662"/>
            <a:ext cx="3365770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543E90E0-9F3F-9CEB-9D77-FAA460CE2D22}"/>
              </a:ext>
            </a:extLst>
          </p:cNvPr>
          <p:cNvCxnSpPr>
            <a:cxnSpLocks/>
            <a:stCxn id="102" idx="1"/>
            <a:endCxn id="107" idx="0"/>
          </p:cNvCxnSpPr>
          <p:nvPr/>
        </p:nvCxnSpPr>
        <p:spPr>
          <a:xfrm rot="10800000">
            <a:off x="1554646" y="2499663"/>
            <a:ext cx="4541357" cy="368867"/>
          </a:xfrm>
          <a:prstGeom prst="bentConnector4">
            <a:avLst>
              <a:gd name="adj1" fmla="val 11252"/>
              <a:gd name="adj2" fmla="val 21620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DD4A50DC-DE5A-C482-15EF-7A7F524C4574}"/>
              </a:ext>
            </a:extLst>
          </p:cNvPr>
          <p:cNvCxnSpPr>
            <a:cxnSpLocks/>
            <a:stCxn id="103" idx="1"/>
            <a:endCxn id="108" idx="2"/>
          </p:cNvCxnSpPr>
          <p:nvPr/>
        </p:nvCxnSpPr>
        <p:spPr>
          <a:xfrm rot="10800000">
            <a:off x="3461266" y="2804169"/>
            <a:ext cx="2634736" cy="240099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F2C25007-C94F-5A9B-0549-1EBCCD01C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069" y="4506143"/>
            <a:ext cx="2899819" cy="7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7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F3B0F-AAD9-DBF5-1664-6AA3F9DEA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C5F6E1-3339-37D5-589A-0FABB9D3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80" t="29103" r="52323" b="62096"/>
          <a:stretch/>
        </p:blipFill>
        <p:spPr>
          <a:xfrm>
            <a:off x="6108496" y="1719265"/>
            <a:ext cx="1120575" cy="6690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3F58E22-A1D3-68FB-7E8B-31DE45CE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sp>
        <p:nvSpPr>
          <p:cNvPr id="92" name="제목 1">
            <a:extLst>
              <a:ext uri="{FF2B5EF4-FFF2-40B4-BE49-F238E27FC236}">
                <a16:creationId xmlns:a16="http://schemas.microsoft.com/office/drawing/2014/main" id="{588633D8-1F7E-B7A1-BE4A-B2F67486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625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필터 초기화</a:t>
            </a:r>
            <a:r>
              <a:rPr lang="en-US" altLang="ko-KR" sz="2400" dirty="0"/>
              <a:t>)</a:t>
            </a:r>
            <a:endParaRPr lang="ko-KR" altLang="en-US" sz="3200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AC21E7A1-742C-E815-F72D-E1B7AD2E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55366"/>
              </p:ext>
            </p:extLst>
          </p:nvPr>
        </p:nvGraphicFramePr>
        <p:xfrm>
          <a:off x="6096001" y="2909084"/>
          <a:ext cx="525621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필터 초기화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 설정을 초기화 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검색을 위해 설정 및 입력한 옵션과 텍스트 빠르게 초기화 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95" name="그림 94">
            <a:extLst>
              <a:ext uri="{FF2B5EF4-FFF2-40B4-BE49-F238E27FC236}">
                <a16:creationId xmlns:a16="http://schemas.microsoft.com/office/drawing/2014/main" id="{57094E2E-0CD4-C760-0E39-7F8ED2B84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881"/>
          <a:stretch/>
        </p:blipFill>
        <p:spPr>
          <a:xfrm>
            <a:off x="9395378" y="1785999"/>
            <a:ext cx="1854391" cy="6397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B08D956-7E84-E8F1-9424-6DB99705AA0E}"/>
              </a:ext>
            </a:extLst>
          </p:cNvPr>
          <p:cNvSpPr txBox="1"/>
          <p:nvPr/>
        </p:nvSpPr>
        <p:spPr>
          <a:xfrm>
            <a:off x="7832358" y="2745560"/>
            <a:ext cx="3417411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옵션 설정창</a:t>
            </a:r>
            <a:r>
              <a:rPr lang="en-US" altLang="ko-KR" sz="1400" dirty="0"/>
              <a:t>/ </a:t>
            </a:r>
            <a:r>
              <a:rPr lang="ko-KR" altLang="en-US" sz="1400" dirty="0"/>
              <a:t>검색 텍스트 입력창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888AB02-84AA-E849-3178-F2875D0A3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0B4FFB3-A00A-151C-110C-136C6AA24751}"/>
              </a:ext>
            </a:extLst>
          </p:cNvPr>
          <p:cNvSpPr txBox="1"/>
          <p:nvPr/>
        </p:nvSpPr>
        <p:spPr>
          <a:xfrm>
            <a:off x="7315739" y="2211824"/>
            <a:ext cx="85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초기화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9F416CAF-A0E0-946C-1DE4-8388CAF243E6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rot="16200000" flipH="1">
            <a:off x="7243007" y="2170805"/>
            <a:ext cx="215227" cy="790139"/>
          </a:xfrm>
          <a:prstGeom prst="bentConnector3">
            <a:avLst>
              <a:gd name="adj1" fmla="val 2062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4D112EAD-1979-E24D-246B-236293745D75}"/>
              </a:ext>
            </a:extLst>
          </p:cNvPr>
          <p:cNvCxnSpPr>
            <a:cxnSpLocks/>
            <a:stCxn id="98" idx="0"/>
            <a:endCxn id="95" idx="1"/>
          </p:cNvCxnSpPr>
          <p:nvPr/>
        </p:nvCxnSpPr>
        <p:spPr>
          <a:xfrm rot="5400000" flipH="1" flipV="1">
            <a:off x="8517549" y="1333995"/>
            <a:ext cx="105971" cy="16496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193CC30-8BB3-3A38-E0FB-542BB1E07F2C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F1A96A7-CCCE-CEE4-C6F4-4A553A7AB539}"/>
              </a:ext>
            </a:extLst>
          </p:cNvPr>
          <p:cNvSpPr/>
          <p:nvPr/>
        </p:nvSpPr>
        <p:spPr>
          <a:xfrm>
            <a:off x="1314450" y="3320711"/>
            <a:ext cx="463932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EF09FBF9-6BD5-A1A5-C2D3-DA204D60301C}"/>
              </a:ext>
            </a:extLst>
          </p:cNvPr>
          <p:cNvCxnSpPr>
            <a:cxnSpLocks/>
            <a:stCxn id="102" idx="1"/>
            <a:endCxn id="107" idx="0"/>
          </p:cNvCxnSpPr>
          <p:nvPr/>
        </p:nvCxnSpPr>
        <p:spPr>
          <a:xfrm rot="10800000" flipV="1">
            <a:off x="1546416" y="2868529"/>
            <a:ext cx="4549586" cy="45218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D129675-53BB-8CE1-ECD8-90E383AF2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378" y="2444889"/>
            <a:ext cx="1854391" cy="195753"/>
          </a:xfrm>
          <a:prstGeom prst="rect">
            <a:avLst/>
          </a:prstGeom>
        </p:spPr>
      </p:pic>
      <p:sp>
        <p:nvSpPr>
          <p:cNvPr id="6" name="Rect 0">
            <a:extLst>
              <a:ext uri="{FF2B5EF4-FFF2-40B4-BE49-F238E27FC236}">
                <a16:creationId xmlns:a16="http://schemas.microsoft.com/office/drawing/2014/main" id="{211D356A-ABA5-F550-4E53-4DE303B60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98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정렬 설정 시스템 규칙 및 세부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4B22823-A101-450A-A4E3-40C25550C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6283"/>
              </p:ext>
            </p:extLst>
          </p:nvPr>
        </p:nvGraphicFramePr>
        <p:xfrm>
          <a:off x="832908" y="1449388"/>
          <a:ext cx="759809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0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설정 버튼을 클릭하는 것으로 정렬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940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설정창에서 카드를 정렬할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3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53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52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32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457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0D84BD2-CB44-03ED-ED5A-CE247568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C31D9CB-B652-97B6-F4C9-5B14D78ED5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2766"/>
          <a:stretch/>
        </p:blipFill>
        <p:spPr>
          <a:xfrm>
            <a:off x="8993223" y="1754718"/>
            <a:ext cx="2124777" cy="7099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0842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정렬 설정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0E4F82-43E4-F6CC-CCE9-5696D55247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370" t="12459" r="52141" b="78612"/>
          <a:stretch/>
        </p:blipFill>
        <p:spPr>
          <a:xfrm>
            <a:off x="6096000" y="1700213"/>
            <a:ext cx="934873" cy="5366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4FC58B-A337-9BA1-97E2-B2C39E9CF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A0010F-7D0A-1526-0BFE-F9FD99E06188}"/>
              </a:ext>
            </a:extLst>
          </p:cNvPr>
          <p:cNvSpPr txBox="1"/>
          <p:nvPr/>
        </p:nvSpPr>
        <p:spPr>
          <a:xfrm>
            <a:off x="7390289" y="229151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4B0091D-AC57-FDC2-41BE-FD79AB8070ED}"/>
              </a:ext>
            </a:extLst>
          </p:cNvPr>
          <p:cNvCxnSpPr>
            <a:cxnSpLocks/>
            <a:stCxn id="17" idx="2"/>
            <a:endCxn id="18" idx="2"/>
          </p:cNvCxnSpPr>
          <p:nvPr/>
        </p:nvCxnSpPr>
        <p:spPr>
          <a:xfrm rot="16200000" flipH="1">
            <a:off x="7413147" y="2000666"/>
            <a:ext cx="110247" cy="1025438"/>
          </a:xfrm>
          <a:prstGeom prst="bentConnector3">
            <a:avLst>
              <a:gd name="adj1" fmla="val 3073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6EE3435-0628-A6BA-F1EC-06D611109CE6}"/>
              </a:ext>
            </a:extLst>
          </p:cNvPr>
          <p:cNvCxnSpPr>
            <a:stCxn id="18" idx="0"/>
          </p:cNvCxnSpPr>
          <p:nvPr/>
        </p:nvCxnSpPr>
        <p:spPr>
          <a:xfrm rot="5400000" flipH="1" flipV="1">
            <a:off x="8381051" y="1714060"/>
            <a:ext cx="177389" cy="9775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CD72F2-871A-9B99-B8B5-0F28433147D9}"/>
              </a:ext>
            </a:extLst>
          </p:cNvPr>
          <p:cNvSpPr txBox="1"/>
          <p:nvPr/>
        </p:nvSpPr>
        <p:spPr>
          <a:xfrm>
            <a:off x="9231673" y="2567613"/>
            <a:ext cx="157843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옵션 설정창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8F7E9-AA51-6F6A-6F64-3ACCF6C18642}"/>
              </a:ext>
            </a:extLst>
          </p:cNvPr>
          <p:cNvSpPr/>
          <p:nvPr/>
        </p:nvSpPr>
        <p:spPr>
          <a:xfrm>
            <a:off x="1287225" y="2766905"/>
            <a:ext cx="502664" cy="3642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725E103-CB70-268A-DB14-ED3BAE15DCE2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rot="16200000" flipH="1">
            <a:off x="3766467" y="538995"/>
            <a:ext cx="101624" cy="4557445"/>
          </a:xfrm>
          <a:prstGeom prst="bentConnector4">
            <a:avLst>
              <a:gd name="adj1" fmla="val -617407"/>
              <a:gd name="adj2" fmla="val 87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3E61D6D-951F-7EAE-36C7-C3114D743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66042"/>
              </p:ext>
            </p:extLst>
          </p:nvPr>
        </p:nvGraphicFramePr>
        <p:xfrm>
          <a:off x="6105627" y="2895317"/>
          <a:ext cx="501237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3002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정렬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30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표기된 카드의 정렬 순서를 조절한다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51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표기된 카드 정렬 순서를 조절하여 찾는 카드를 빠르게 파악할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32CCB19-9BF1-1377-49A3-44FE91CE5528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ECC7D51-4AB9-45EE-AC1D-2F429B863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143901"/>
              </p:ext>
            </p:extLst>
          </p:nvPr>
        </p:nvGraphicFramePr>
        <p:xfrm>
          <a:off x="6093780" y="5220296"/>
          <a:ext cx="501237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활성화하는 것으로 보유한 카드만을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현재 보유한 카드와 보유하지 않은 카드를 빠르게 파악할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A4483D8-F6CC-468D-88AE-D2A54464218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4650" r="43048"/>
          <a:stretch/>
        </p:blipFill>
        <p:spPr>
          <a:xfrm>
            <a:off x="6105627" y="4041775"/>
            <a:ext cx="934873" cy="6012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056F9-1FC6-40D4-82FD-FFD1380A1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4490" y="4090854"/>
            <a:ext cx="484949" cy="7123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C69528-D969-46C5-A9CC-AD5A0F71C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7925" y="4090854"/>
            <a:ext cx="484949" cy="7123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661920-76AF-4F68-AA16-02BE06A3C061}"/>
              </a:ext>
            </a:extLst>
          </p:cNvPr>
          <p:cNvSpPr txBox="1"/>
          <p:nvPr/>
        </p:nvSpPr>
        <p:spPr>
          <a:xfrm>
            <a:off x="8603672" y="4844606"/>
            <a:ext cx="959038" cy="2616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보유한 카드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D00107-8437-4061-9F89-BEB8991C9A38}"/>
              </a:ext>
            </a:extLst>
          </p:cNvPr>
          <p:cNvSpPr txBox="1"/>
          <p:nvPr/>
        </p:nvSpPr>
        <p:spPr>
          <a:xfrm>
            <a:off x="9740299" y="4844606"/>
            <a:ext cx="1111994" cy="2616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미보유한 카드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E4F32B-22C0-4D8F-AD20-751CFA9B9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453" y="4494938"/>
            <a:ext cx="312352" cy="3947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A6670E-D10F-4F20-9E23-A9627FFF6878}"/>
              </a:ext>
            </a:extLst>
          </p:cNvPr>
          <p:cNvSpPr txBox="1"/>
          <p:nvPr/>
        </p:nvSpPr>
        <p:spPr>
          <a:xfrm>
            <a:off x="6613012" y="4723061"/>
            <a:ext cx="13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활성화</a:t>
            </a:r>
            <a:r>
              <a:rPr lang="en-US" altLang="ko-KR" sz="1200" dirty="0"/>
              <a:t>/</a:t>
            </a:r>
            <a:r>
              <a:rPr lang="ko-KR" altLang="en-US" sz="1200" dirty="0"/>
              <a:t>비활성화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5207AD-8476-4E49-84DC-43DA8FC01D1D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40EA3B0-6B34-41B3-93B2-06F64179D083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 flipH="1" flipV="1">
            <a:off x="3338114" y="2870368"/>
            <a:ext cx="990212" cy="4594824"/>
          </a:xfrm>
          <a:prstGeom prst="bentConnector4">
            <a:avLst>
              <a:gd name="adj1" fmla="val -23086"/>
              <a:gd name="adj2" fmla="val 8928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D67661-FBBF-4DF5-9BDB-968C73896E60}"/>
              </a:ext>
            </a:extLst>
          </p:cNvPr>
          <p:cNvSpPr/>
          <p:nvPr/>
        </p:nvSpPr>
        <p:spPr>
          <a:xfrm>
            <a:off x="1194177" y="5220296"/>
            <a:ext cx="683261" cy="4425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30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2449-C686-3AF7-C35A-243C1E55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6676773-01F4-AC8C-5464-C30725FAAD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흐름도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065F80-193F-6EE1-DD7D-FC0621D42413}"/>
              </a:ext>
            </a:extLst>
          </p:cNvPr>
          <p:cNvGrpSpPr>
            <a:grpSpLocks noChangeAspect="1"/>
          </p:cNvGrpSpPr>
          <p:nvPr/>
        </p:nvGrpSpPr>
        <p:grpSpPr>
          <a:xfrm>
            <a:off x="998753" y="1600632"/>
            <a:ext cx="2998739" cy="1800000"/>
            <a:chOff x="950170" y="1510577"/>
            <a:chExt cx="3558744" cy="21361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58502F5-D3E5-31D4-F6FE-ACEFCDC4E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C9197-8061-F15C-22FB-EBD9D5A9729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메인 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111294-5F9C-FD2D-D11A-55FECDA42C8E}"/>
              </a:ext>
            </a:extLst>
          </p:cNvPr>
          <p:cNvGrpSpPr>
            <a:grpSpLocks noChangeAspect="1"/>
          </p:cNvGrpSpPr>
          <p:nvPr/>
        </p:nvGrpSpPr>
        <p:grpSpPr>
          <a:xfrm>
            <a:off x="1889148" y="4395450"/>
            <a:ext cx="2932611" cy="1800000"/>
            <a:chOff x="1706813" y="3677951"/>
            <a:chExt cx="3626991" cy="22262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CBB4F5-4C21-08AB-7C68-91F220C1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6814" y="3677951"/>
              <a:ext cx="3626990" cy="1918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1C2C9-1538-D7F6-AC49-7B5F5AA50991}"/>
                </a:ext>
              </a:extLst>
            </p:cNvPr>
            <p:cNvSpPr txBox="1"/>
            <p:nvPr/>
          </p:nvSpPr>
          <p:spPr>
            <a:xfrm>
              <a:off x="1706813" y="5596376"/>
              <a:ext cx="3626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덱 일람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CF5536-3D61-182A-FCA2-CEFF473890C8}"/>
              </a:ext>
            </a:extLst>
          </p:cNvPr>
          <p:cNvGrpSpPr>
            <a:grpSpLocks noChangeAspect="1"/>
          </p:cNvGrpSpPr>
          <p:nvPr/>
        </p:nvGrpSpPr>
        <p:grpSpPr>
          <a:xfrm>
            <a:off x="7293289" y="1922141"/>
            <a:ext cx="3957652" cy="2052037"/>
            <a:chOff x="6510560" y="1600632"/>
            <a:chExt cx="4491713" cy="23289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981665-E06B-2628-A33C-317C8C36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6951245" y="1600632"/>
              <a:ext cx="3610340" cy="17383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6225F0-BD14-92E6-79E4-708AB503F33B}"/>
                </a:ext>
              </a:extLst>
            </p:cNvPr>
            <p:cNvSpPr txBox="1"/>
            <p:nvPr/>
          </p:nvSpPr>
          <p:spPr>
            <a:xfrm>
              <a:off x="6510560" y="3335754"/>
              <a:ext cx="4491713" cy="59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</a:t>
              </a:r>
              <a:r>
                <a:rPr lang="ko-KR" altLang="en-US" sz="1400" dirty="0"/>
                <a:t>좌 간이 덱 생선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편집 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 카드 일람 시스템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0F0E1B-5E42-83FE-01C8-68A39094404F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4338858"/>
            <a:ext cx="3176115" cy="2052460"/>
            <a:chOff x="6951244" y="4011952"/>
            <a:chExt cx="3610341" cy="23330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5B8950C-9316-FA95-2697-3D831923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6951244" y="4011952"/>
              <a:ext cx="3610341" cy="17383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0D1A7F-AF48-A7E9-F9FD-BFAD07EA0E42}"/>
                </a:ext>
              </a:extLst>
            </p:cNvPr>
            <p:cNvSpPr txBox="1"/>
            <p:nvPr/>
          </p:nvSpPr>
          <p:spPr>
            <a:xfrm>
              <a:off x="6951245" y="5750264"/>
              <a:ext cx="3610340" cy="594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덱 편집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</a:t>
              </a:r>
              <a:r>
                <a:rPr lang="ko-KR" altLang="en-US" sz="1400" dirty="0"/>
                <a:t>좌 덱 편집 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 카드 일람 시스템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9DB4E2-317B-03C1-3804-C6AF913CA0C2}"/>
              </a:ext>
            </a:extLst>
          </p:cNvPr>
          <p:cNvSpPr/>
          <p:nvPr/>
        </p:nvSpPr>
        <p:spPr>
          <a:xfrm>
            <a:off x="1071780" y="2655254"/>
            <a:ext cx="522070" cy="17087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E4B0EC-64B4-198F-9385-4F43D1E3AC3A}"/>
              </a:ext>
            </a:extLst>
          </p:cNvPr>
          <p:cNvSpPr/>
          <p:nvPr/>
        </p:nvSpPr>
        <p:spPr>
          <a:xfrm>
            <a:off x="1071780" y="2869770"/>
            <a:ext cx="522070" cy="17087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48AA05-8242-0FBC-EC24-EE2288FE00A3}"/>
              </a:ext>
            </a:extLst>
          </p:cNvPr>
          <p:cNvSpPr/>
          <p:nvPr/>
        </p:nvSpPr>
        <p:spPr>
          <a:xfrm>
            <a:off x="2498120" y="4640524"/>
            <a:ext cx="359378" cy="37849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965009-78B4-729C-ABC0-90892C388692}"/>
              </a:ext>
            </a:extLst>
          </p:cNvPr>
          <p:cNvSpPr/>
          <p:nvPr/>
        </p:nvSpPr>
        <p:spPr>
          <a:xfrm>
            <a:off x="8050010" y="2101081"/>
            <a:ext cx="224123" cy="23020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0B2527-7705-3C47-3E00-9633E13E123E}"/>
              </a:ext>
            </a:extLst>
          </p:cNvPr>
          <p:cNvSpPr/>
          <p:nvPr/>
        </p:nvSpPr>
        <p:spPr>
          <a:xfrm>
            <a:off x="6096000" y="4338859"/>
            <a:ext cx="1259883" cy="152924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B0FFE73-610A-297A-69F6-499B30998546}"/>
              </a:ext>
            </a:extLst>
          </p:cNvPr>
          <p:cNvCxnSpPr>
            <a:cxnSpLocks/>
            <a:stCxn id="20" idx="2"/>
            <a:endCxn id="37" idx="1"/>
          </p:cNvCxnSpPr>
          <p:nvPr/>
        </p:nvCxnSpPr>
        <p:spPr>
          <a:xfrm rot="16200000" flipH="1">
            <a:off x="545792" y="3827666"/>
            <a:ext cx="2130380" cy="556334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629B42-E11F-265E-FAD1-8E715E50EF91}"/>
              </a:ext>
            </a:extLst>
          </p:cNvPr>
          <p:cNvCxnSpPr>
            <a:cxnSpLocks/>
            <a:stCxn id="19" idx="3"/>
            <a:endCxn id="40" idx="0"/>
          </p:cNvCxnSpPr>
          <p:nvPr/>
        </p:nvCxnSpPr>
        <p:spPr>
          <a:xfrm flipV="1">
            <a:off x="1593850" y="1918155"/>
            <a:ext cx="8308206" cy="822536"/>
          </a:xfrm>
          <a:prstGeom prst="bentConnector4">
            <a:avLst>
              <a:gd name="adj1" fmla="val 44219"/>
              <a:gd name="adj2" fmla="val 127792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D4EE0CE-647F-FC15-331C-72548939542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6440220" y="2617007"/>
            <a:ext cx="2007574" cy="1436130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370B24-CE0F-8C65-D472-11C26A04347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2857498" y="4829771"/>
            <a:ext cx="3238502" cy="273708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2820F5-FAA0-FD01-9BDC-BC448E6844AF}"/>
              </a:ext>
            </a:extLst>
          </p:cNvPr>
          <p:cNvSpPr/>
          <p:nvPr/>
        </p:nvSpPr>
        <p:spPr>
          <a:xfrm>
            <a:off x="1889149" y="4395450"/>
            <a:ext cx="2932608" cy="155114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10A3E9-C057-D248-771D-6946AFA55409}"/>
              </a:ext>
            </a:extLst>
          </p:cNvPr>
          <p:cNvSpPr/>
          <p:nvPr/>
        </p:nvSpPr>
        <p:spPr>
          <a:xfrm>
            <a:off x="8941460" y="1918155"/>
            <a:ext cx="1921191" cy="154464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062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D4ABC-19DF-0A77-F2D5-8C8BEC4DE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4E29D-C9ED-4B61-34B2-959BFA6B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1700213"/>
            <a:ext cx="5256212" cy="43342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B093FE-0DCE-9E6C-253E-A05422B9F4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9127A8-C2A7-CFDE-D6EE-7AF8E9512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33148"/>
              </p:ext>
            </p:extLst>
          </p:nvPr>
        </p:nvGraphicFramePr>
        <p:xfrm>
          <a:off x="838199" y="2057400"/>
          <a:ext cx="5257801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일람 진입 및 검색 설정의 내용에 변경이 있을 경우 카드 표기를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화면에 표기 되는 카드의 한 줄에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개 까지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표기된다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화면에 표기 되는 카드는 왼쪽부터 위치한다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989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설정이 있을 경우 설정된 키워드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텍스트를 포함하고 있는 카드만을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99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보유 중인 카드만 보기 상태일 경우 보유 중인 카드만을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16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일람 진입 시 검색 설정의 내용은 초기화 되고 모든 카드를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562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24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87E50-C2A3-D301-86DF-C9AF2EBED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E01A25-81D1-D143-0D7A-B491E754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90" y="1953440"/>
            <a:ext cx="5256210" cy="40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B8727F-4C8A-AAD1-C9A7-2DB367E69F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옵션 정렬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67F2DC-61D7-3B22-88DA-06D384946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38501"/>
              </p:ext>
            </p:extLst>
          </p:nvPr>
        </p:nvGraphicFramePr>
        <p:xfrm>
          <a:off x="839788" y="2987040"/>
          <a:ext cx="52562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설정 버튼을 마우스 왼쪽 클릭하는 것으로 정렬 옵션 설정창을 팝업한다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옵션 설정창에서 정렬의 기준으로 할 키워드와 정렬 순서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낮은 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높은 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선택한다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버튼을 마우스 왼쪽 클릭하는 것으로 카드 정렬 방식을 변경하고 카드 정렬 규칙에 따라서 카드를 재정렬한다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8318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047D6D2-2A97-451A-89C0-402D79C9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155071" y="2377206"/>
            <a:ext cx="3548180" cy="4352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787F59-B712-464A-904B-83A290B1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70" t="12459" r="52141" b="78612"/>
          <a:stretch/>
        </p:blipFill>
        <p:spPr>
          <a:xfrm>
            <a:off x="-508539" y="296396"/>
            <a:ext cx="934873" cy="5366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73E24D-88C4-409C-9BE1-1FBDE1C12220}"/>
              </a:ext>
            </a:extLst>
          </p:cNvPr>
          <p:cNvSpPr/>
          <p:nvPr/>
        </p:nvSpPr>
        <p:spPr>
          <a:xfrm>
            <a:off x="1146914" y="365125"/>
            <a:ext cx="3548180" cy="179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기본 표시 조건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등급 </a:t>
            </a:r>
            <a:r>
              <a:rPr lang="en-US" altLang="ko-KR" dirty="0"/>
              <a:t>: </a:t>
            </a:r>
            <a:r>
              <a:rPr lang="ko-KR" altLang="en-US" dirty="0"/>
              <a:t>높은 순 정렬 체크</a:t>
            </a:r>
            <a:endParaRPr lang="en-US" altLang="ko-KR" dirty="0"/>
          </a:p>
          <a:p>
            <a:r>
              <a:rPr lang="ko-KR" altLang="en-US" dirty="0" err="1"/>
              <a:t>그외</a:t>
            </a:r>
            <a:r>
              <a:rPr lang="ko-KR" altLang="en-US" dirty="0"/>
              <a:t> 나머지는 낮은 정렬 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상태로 보여진다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A95B09-44E9-4863-8961-6EC82E1CF040}"/>
              </a:ext>
            </a:extLst>
          </p:cNvPr>
          <p:cNvSpPr/>
          <p:nvPr/>
        </p:nvSpPr>
        <p:spPr>
          <a:xfrm>
            <a:off x="9004817" y="1055560"/>
            <a:ext cx="3548180" cy="607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변경 사항 체크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9B4734-C328-4750-A0A0-A807E211AF15}"/>
              </a:ext>
            </a:extLst>
          </p:cNvPr>
          <p:cNvSpPr/>
          <p:nvPr/>
        </p:nvSpPr>
        <p:spPr>
          <a:xfrm>
            <a:off x="9907863" y="255543"/>
            <a:ext cx="1944068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적용 버튼 클릭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D76DE-F8A4-408D-8689-C111632B47EF}"/>
              </a:ext>
            </a:extLst>
          </p:cNvPr>
          <p:cNvSpPr/>
          <p:nvPr/>
        </p:nvSpPr>
        <p:spPr>
          <a:xfrm>
            <a:off x="8461926" y="4631284"/>
            <a:ext cx="3548180" cy="179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변경 사항 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선택한 순서</a:t>
            </a:r>
            <a:r>
              <a:rPr lang="en-US" altLang="ko-KR" dirty="0"/>
              <a:t>(</a:t>
            </a:r>
            <a:r>
              <a:rPr lang="ko-KR" altLang="en-US" dirty="0"/>
              <a:t>높은</a:t>
            </a:r>
            <a:r>
              <a:rPr lang="en-US" altLang="ko-KR" dirty="0"/>
              <a:t>/ </a:t>
            </a:r>
            <a:r>
              <a:rPr lang="ko-KR" altLang="en-US" dirty="0"/>
              <a:t>낮은</a:t>
            </a:r>
            <a:r>
              <a:rPr lang="en-US" altLang="ko-KR" dirty="0"/>
              <a:t>)</a:t>
            </a:r>
            <a:r>
              <a:rPr lang="ko-KR" altLang="en-US" dirty="0"/>
              <a:t>에 따라 </a:t>
            </a:r>
            <a:endParaRPr lang="en-US" altLang="ko-KR" dirty="0"/>
          </a:p>
          <a:p>
            <a:r>
              <a:rPr lang="ko-KR" altLang="en-US" dirty="0"/>
              <a:t>카드 일람에 표시되는 카드를 정렬하여 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55BAB1-BC2C-4F47-9E52-0FEE6F92591A}"/>
              </a:ext>
            </a:extLst>
          </p:cNvPr>
          <p:cNvSpPr/>
          <p:nvPr/>
        </p:nvSpPr>
        <p:spPr>
          <a:xfrm>
            <a:off x="9907863" y="2698270"/>
            <a:ext cx="1944068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176B98-AB55-425F-8FE8-C5E96573F202}"/>
              </a:ext>
            </a:extLst>
          </p:cNvPr>
          <p:cNvSpPr/>
          <p:nvPr/>
        </p:nvSpPr>
        <p:spPr>
          <a:xfrm>
            <a:off x="9004817" y="1881142"/>
            <a:ext cx="3548179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카드 정렬 옵션 창 닫기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BD341F-4D0D-4CB1-8734-563F4103E1A7}"/>
              </a:ext>
            </a:extLst>
          </p:cNvPr>
          <p:cNvSpPr/>
          <p:nvPr/>
        </p:nvSpPr>
        <p:spPr>
          <a:xfrm>
            <a:off x="5201382" y="255543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버튼 클릭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EA431-004F-4CDC-9332-9F291CD9F170}"/>
              </a:ext>
            </a:extLst>
          </p:cNvPr>
          <p:cNvSpPr/>
          <p:nvPr/>
        </p:nvSpPr>
        <p:spPr>
          <a:xfrm>
            <a:off x="5201382" y="1892701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창 </a:t>
            </a:r>
            <a:r>
              <a:rPr lang="en-US" altLang="ko-KR" dirty="0"/>
              <a:t>UI </a:t>
            </a:r>
            <a:r>
              <a:rPr lang="ko-KR" altLang="en-US" dirty="0"/>
              <a:t>로딩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8D5E24-BDAA-4674-A30F-19CD6F5B6532}"/>
              </a:ext>
            </a:extLst>
          </p:cNvPr>
          <p:cNvSpPr/>
          <p:nvPr/>
        </p:nvSpPr>
        <p:spPr>
          <a:xfrm>
            <a:off x="5201382" y="3491091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창 표시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9E91BC-CFD8-40A4-AD65-A3E148092D85}"/>
              </a:ext>
            </a:extLst>
          </p:cNvPr>
          <p:cNvSpPr/>
          <p:nvPr/>
        </p:nvSpPr>
        <p:spPr>
          <a:xfrm>
            <a:off x="5201382" y="1203007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</a:t>
            </a:r>
            <a:r>
              <a:rPr lang="en-US" altLang="ko-KR" dirty="0"/>
              <a:t>Data </a:t>
            </a:r>
            <a:r>
              <a:rPr lang="ko-KR" altLang="en-US" dirty="0"/>
              <a:t>로딩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BFC162-DC82-4F69-83A0-85470F2436A9}"/>
              </a:ext>
            </a:extLst>
          </p:cNvPr>
          <p:cNvSpPr/>
          <p:nvPr/>
        </p:nvSpPr>
        <p:spPr>
          <a:xfrm>
            <a:off x="5201382" y="2698270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적용</a:t>
            </a:r>
          </a:p>
        </p:txBody>
      </p:sp>
    </p:spTree>
    <p:extLst>
      <p:ext uri="{BB962C8B-B14F-4D97-AF65-F5344CB8AC3E}">
        <p14:creationId xmlns:p14="http://schemas.microsoft.com/office/powerpoint/2010/main" val="2572092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0DFEB-C7C1-C475-B868-8B0360542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D7C4A0-DF04-A9AD-17C4-186DEB3E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20416"/>
            <a:ext cx="5257799" cy="37537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B1CEE2-DF9A-C475-E241-7D1F043D90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검색</a:t>
            </a:r>
            <a:r>
              <a:rPr lang="en-US" altLang="ko-KR" sz="4000" dirty="0"/>
              <a:t>(</a:t>
            </a:r>
            <a:r>
              <a:rPr lang="ko-KR" altLang="en-US" sz="4000" dirty="0"/>
              <a:t>키워드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8132872-F75C-02AB-1D45-3D404F36A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336436"/>
              </p:ext>
            </p:extLst>
          </p:nvPr>
        </p:nvGraphicFramePr>
        <p:xfrm>
          <a:off x="839789" y="2601766"/>
          <a:ext cx="52562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 버튼을 마우스 왼쪽 클릭하는 것으로 검색 설정창을 팝업한다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설정창에서 검색 버튼을 마우스 왼쪽 클릭했을 때 검색 설정이 이전과 동일할 경우 검색 설정창을 닫는다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20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설정창에서 검색 버튼을 마우스 왼쪽 클릭했을 때 검색 설정이 이전과 다를 경우 검색 설정을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키워드 내용을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하고 검색 설정창을 닫는다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516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803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112B-7626-9892-1E1D-4B58577F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D84B6-A4C0-1BF6-008C-B79D85E151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텍스트 입력 상태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FE276D7-224C-9AC0-90E5-0A4C3F102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104936"/>
              </p:ext>
            </p:extLst>
          </p:nvPr>
        </p:nvGraphicFramePr>
        <p:xfrm>
          <a:off x="839789" y="2560320"/>
          <a:ext cx="525621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입력창을 클릭하는 것으로 텍스트 입력을 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 입력 활성화 상태에서 입력창 밖이나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ESC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클릭하는 것으로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83182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 입력 활성화 상태가 아닐 경우 검색 텍스트 입력창에 텍스트를 입력할 수 없다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5539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91F0AE9-3277-3904-4EAB-FC43BF4B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37660"/>
            <a:ext cx="5256210" cy="37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4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13DA0-2CA0-47CC-6A02-62621B90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BFE57-E1EA-6ED0-056A-39AA69FBC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텍스트 검색 취소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3DBF129-20CA-3B1B-0DDD-F199C1753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3413"/>
              </p:ext>
            </p:extLst>
          </p:nvPr>
        </p:nvGraphicFramePr>
        <p:xfrm>
          <a:off x="838200" y="2438400"/>
          <a:ext cx="525118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1184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입력창에 입력된 텍스트가 있을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버튼이 표기된다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526773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입력창에 입력된 텍스트가 없을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버튼을 숨긴다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472473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버튼을 클릭하는 것으로 검색 텍스트 입력창에 입력된 텍스트를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모두 지우고 검색 설정의 텍스트를 수정한다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86607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CEF2CC7-F6EC-6458-1D67-31072D8F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6535"/>
            <a:ext cx="5256213" cy="37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4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905B6-0F55-4754-10E1-9E61D0DF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739F5-7FE4-3602-3A41-59E59B43DB9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검색 범위</a:t>
            </a:r>
            <a:r>
              <a:rPr lang="en-US" altLang="ko-KR" sz="4000" dirty="0"/>
              <a:t>(</a:t>
            </a:r>
            <a:r>
              <a:rPr lang="ko-KR" altLang="en-US" sz="4000" dirty="0"/>
              <a:t>텍스트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579559B-F080-06AC-4D07-94D0CADE8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75913"/>
              </p:ext>
            </p:extLst>
          </p:nvPr>
        </p:nvGraphicFramePr>
        <p:xfrm>
          <a:off x="839789" y="2314741"/>
          <a:ext cx="5256212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범위를 선택하여 텍스트를 검색할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범위를 선택할 수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65987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범위는 전체 상태를 기본으로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796766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범위의 종류는 전체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80262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DF29E48-ED23-4EF2-D3EE-841ACBF7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314741"/>
            <a:ext cx="5257799" cy="3165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0C9426-0FE2-55A2-C324-AE062256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95" y="4017971"/>
            <a:ext cx="4253570" cy="22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78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5903-87CB-D05C-6FA0-6B9C4ECED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40AA9-A7F2-E5B1-4EDF-8E5509363F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검색</a:t>
            </a:r>
            <a:r>
              <a:rPr lang="en-US" altLang="ko-KR" sz="4000" dirty="0"/>
              <a:t>(</a:t>
            </a:r>
            <a:r>
              <a:rPr lang="ko-KR" altLang="en-US" sz="4000" dirty="0"/>
              <a:t>텍스트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737204-BF8E-9A51-4A6F-52C77D024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04010"/>
              </p:ext>
            </p:extLst>
          </p:nvPr>
        </p:nvGraphicFramePr>
        <p:xfrm>
          <a:off x="839788" y="2484120"/>
          <a:ext cx="636453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3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입력창이 활성화 상태일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Enter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클릭하거나 검색 버튼을 마우스 왼쪽 클릭했을 때 검색 설정이 이전과 동일할 경우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032661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입력창이 활성화 상태일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Enter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클릭하거나 검색 버튼을 마우스 왼쪽 클릭했을 때 검색 설정이 이전과 다를 경우 검색 설정을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텍스트 내용을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하고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55397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B671E6C-035D-4BF5-894C-2EAE6BAF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26" y="1449389"/>
            <a:ext cx="4147886" cy="48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43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0F77-5676-1220-B1BB-CA3AF8DA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93A43-24F4-4E09-9D15-B82BF55A72D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검색 초기화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4995C2-45E1-E6C5-21FB-7A6FF79AD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169259"/>
              </p:ext>
            </p:extLst>
          </p:nvPr>
        </p:nvGraphicFramePr>
        <p:xfrm>
          <a:off x="2095935" y="2858193"/>
          <a:ext cx="386270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 초기화 버튼을 누르는 것으로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모든 내용을 지운다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5438997-B7DE-691E-C518-4580EA26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70" y="1449387"/>
            <a:ext cx="2735389" cy="485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04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카드 자세히 보기 시스템</a:t>
            </a:r>
          </a:p>
        </p:txBody>
      </p:sp>
      <p:sp>
        <p:nvSpPr>
          <p:cNvPr id="6" name="Rect 0">
            <a:extLst>
              <a:ext uri="{FF2B5EF4-FFF2-40B4-BE49-F238E27FC236}">
                <a16:creationId xmlns:a16="http://schemas.microsoft.com/office/drawing/2014/main" id="{211D356A-ABA5-F550-4E53-4DE303B60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A19628-CF35-6ED4-E282-888788CA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498" y="1691640"/>
            <a:ext cx="4840366" cy="30146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0C25FD2-3BDA-4BBD-402A-2FE4FCA74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2427"/>
              </p:ext>
            </p:extLst>
          </p:nvPr>
        </p:nvGraphicFramePr>
        <p:xfrm>
          <a:off x="837564" y="5339398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정보를 자세히 확인하는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요소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재정리하여 플레이어의 이해를 높이기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930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05C21-F39B-528E-80B4-9C2AB6CE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19D46C-C554-B827-3D47-59E8C6F3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4" y="2316143"/>
            <a:ext cx="4840366" cy="30146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3FD8DB-4F87-1532-C1E0-DEFDE7A551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자세히 보기 시스템 </a:t>
            </a:r>
            <a:r>
              <a:rPr lang="en-US" altLang="ko-KR" sz="4000" dirty="0"/>
              <a:t>– UI 1</a:t>
            </a:r>
            <a:endParaRPr lang="ko-KR" altLang="en-US" sz="4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F6BD761-9BF7-3D18-3603-C84BA3B8F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63240"/>
              </p:ext>
            </p:extLst>
          </p:nvPr>
        </p:nvGraphicFramePr>
        <p:xfrm>
          <a:off x="6096001" y="290908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일러스트 확대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6BEAC48-9A10-B209-38B1-9C606B3A8F08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C24383-E0F2-F3B9-6E23-A84166C2C9C1}"/>
              </a:ext>
            </a:extLst>
          </p:cNvPr>
          <p:cNvSpPr/>
          <p:nvPr/>
        </p:nvSpPr>
        <p:spPr>
          <a:xfrm>
            <a:off x="839787" y="2245147"/>
            <a:ext cx="1875703" cy="26039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21221AE-A7B0-347C-2510-DC539CD72CA4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>
            <a:off x="1777640" y="2245147"/>
            <a:ext cx="4318363" cy="623382"/>
          </a:xfrm>
          <a:prstGeom prst="bentConnector4">
            <a:avLst>
              <a:gd name="adj1" fmla="val 4491"/>
              <a:gd name="adj2" fmla="val 1366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F4D75-6CBE-EA82-A825-EBF3512CE23A}"/>
              </a:ext>
            </a:extLst>
          </p:cNvPr>
          <p:cNvSpPr/>
          <p:nvPr/>
        </p:nvSpPr>
        <p:spPr>
          <a:xfrm>
            <a:off x="2715490" y="2439111"/>
            <a:ext cx="3006610" cy="24099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95BA235-60BF-0ABB-7E01-DF9DDD7B6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263354"/>
              </p:ext>
            </p:extLst>
          </p:nvPr>
        </p:nvGraphicFramePr>
        <p:xfrm>
          <a:off x="6096001" y="524571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구성 정리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CDA74A-1AF8-B77C-4008-4CA4D8E53A07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B149D28-83FD-43F9-7757-765AED339A9C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>
            <a:off x="4218796" y="4849091"/>
            <a:ext cx="1877207" cy="356069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0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0D270-6DED-9289-88A5-A8576D7C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A35F2D-DB5C-B02B-0115-540406F0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4" y="2316143"/>
            <a:ext cx="4840366" cy="30146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077ED2A-5170-16ED-7BD3-F66118739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35068"/>
              </p:ext>
            </p:extLst>
          </p:nvPr>
        </p:nvGraphicFramePr>
        <p:xfrm>
          <a:off x="6096000" y="2908952"/>
          <a:ext cx="500994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제작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D624014-EFCB-5F33-BB82-9A6E6D84908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자세히 보기 시스템 </a:t>
            </a:r>
            <a:r>
              <a:rPr lang="en-US" altLang="ko-KR" sz="4000" dirty="0"/>
              <a:t>– UI 2</a:t>
            </a:r>
            <a:endParaRPr lang="ko-KR" altLang="en-US" sz="4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64D508-7655-6EC0-69E2-B94C23F95D84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04E0BBE-895D-CA78-061D-7DA337D16865}"/>
              </a:ext>
            </a:extLst>
          </p:cNvPr>
          <p:cNvCxnSpPr>
            <a:cxnSpLocks/>
            <a:stCxn id="5" idx="1"/>
            <a:endCxn id="29" idx="0"/>
          </p:cNvCxnSpPr>
          <p:nvPr/>
        </p:nvCxnSpPr>
        <p:spPr>
          <a:xfrm rot="10800000" flipV="1">
            <a:off x="4166796" y="2868529"/>
            <a:ext cx="1929206" cy="208216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E9B058-8079-C384-7EF0-7753E05B0A79}"/>
              </a:ext>
            </a:extLst>
          </p:cNvPr>
          <p:cNvSpPr/>
          <p:nvPr/>
        </p:nvSpPr>
        <p:spPr>
          <a:xfrm>
            <a:off x="4685230" y="4950691"/>
            <a:ext cx="1036869" cy="3683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C687E12-8A81-EAD7-E8CE-4CA9AC916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3166"/>
              </p:ext>
            </p:extLst>
          </p:nvPr>
        </p:nvGraphicFramePr>
        <p:xfrm>
          <a:off x="6096001" y="524571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분해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6E51EB-B418-F2D4-71A4-2931A6C7DC4B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DE64B83-1E5A-52D1-3D88-990C68126FEE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 flipV="1">
            <a:off x="5203666" y="5205159"/>
            <a:ext cx="892337" cy="113904"/>
          </a:xfrm>
          <a:prstGeom prst="bentConnector4">
            <a:avLst>
              <a:gd name="adj1" fmla="val 20951"/>
              <a:gd name="adj2" fmla="val 33163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4A1FF9-FDC2-70BA-5489-2ABF4DFC8DB4}"/>
              </a:ext>
            </a:extLst>
          </p:cNvPr>
          <p:cNvSpPr/>
          <p:nvPr/>
        </p:nvSpPr>
        <p:spPr>
          <a:xfrm>
            <a:off x="3648361" y="4950691"/>
            <a:ext cx="1036869" cy="3683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2D14251-19CB-3FF2-3C1A-A724389A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989" y="1784688"/>
            <a:ext cx="1564563" cy="13410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61C5F93-4260-DA3D-10AF-C2F8C53F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253" y="4117392"/>
            <a:ext cx="1556128" cy="13410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01C8D1-87E6-389B-5934-3A509A58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42" t="88049" r="21596" b="1220"/>
          <a:stretch/>
        </p:blipFill>
        <p:spPr>
          <a:xfrm>
            <a:off x="6172200" y="1784689"/>
            <a:ext cx="1000125" cy="32351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0C25B18-7876-7588-535E-81739A5B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20" t="88351" r="918" b="918"/>
          <a:stretch/>
        </p:blipFill>
        <p:spPr>
          <a:xfrm>
            <a:off x="6172200" y="4125955"/>
            <a:ext cx="1000125" cy="32351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9FE06EF-2967-5AB1-277D-DB7CAFF38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817349"/>
            <a:ext cx="3485486" cy="43139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B933D83-1B80-9049-8780-83CC6A42E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488703"/>
            <a:ext cx="3485486" cy="4275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6C47C2D-2CF9-12E8-AE78-46B87B7BD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276" y="1916733"/>
            <a:ext cx="312352" cy="39477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855973-04DD-5EF1-AF18-7D6F2177F6F9}"/>
              </a:ext>
            </a:extLst>
          </p:cNvPr>
          <p:cNvSpPr txBox="1"/>
          <p:nvPr/>
        </p:nvSpPr>
        <p:spPr>
          <a:xfrm>
            <a:off x="7656589" y="2136711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A627279-F03C-AAE5-2FA1-04851A7F7048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7218628" y="2114122"/>
            <a:ext cx="437961" cy="16108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E81178F-951A-7F04-3409-14B7DC7EF5B1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8837989" y="2136711"/>
            <a:ext cx="819697" cy="138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5AC4A3BB-8232-D50D-2FE3-1BCD2220C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276" y="4261122"/>
            <a:ext cx="312352" cy="3947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401CDE3-97C8-23E6-1BE5-14055B6122D3}"/>
              </a:ext>
            </a:extLst>
          </p:cNvPr>
          <p:cNvSpPr txBox="1"/>
          <p:nvPr/>
        </p:nvSpPr>
        <p:spPr>
          <a:xfrm>
            <a:off x="7656589" y="448110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F8949AF-245E-F93E-896C-74D983A92B39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7218628" y="4458511"/>
            <a:ext cx="437961" cy="16108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2D395D7-8658-C54E-43FE-29E5B3DFB2EC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837989" y="4481100"/>
            <a:ext cx="819697" cy="138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373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665732" y="1691640"/>
            <a:ext cx="8157155" cy="2712955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ADA8F-F527-4216-B479-3D5310DB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7F7A5-4E5F-4C64-BA23-21083CF4A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0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70404"/>
              </p:ext>
            </p:extLst>
          </p:nvPr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57295"/>
              </p:ext>
            </p:extLst>
          </p:nvPr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67282"/>
              </p:ext>
            </p:extLst>
          </p:nvPr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74035"/>
              </p:ext>
            </p:extLst>
          </p:nvPr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6233</TotalTime>
  <Pages>7</Pages>
  <Words>3866</Words>
  <Characters>0</Characters>
  <Application>Microsoft Office PowerPoint</Application>
  <DocSecurity>0</DocSecurity>
  <PresentationFormat>와이드스크린</PresentationFormat>
  <Lines>0</Lines>
  <Paragraphs>629</Paragraphs>
  <Slides>52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카드 일람 시스템 -개요 및 알고리즘</vt:lpstr>
      <vt:lpstr>PowerPoint 프레젠테이션</vt:lpstr>
      <vt:lpstr>PowerPoint 프레젠테이션</vt:lpstr>
      <vt:lpstr>카드 일람 시스템 – 카드 표기 정보 UI(카드 등급, 레어도별 보유 매수)</vt:lpstr>
      <vt:lpstr>PowerPoint 프레젠테이션</vt:lpstr>
      <vt:lpstr>PowerPoint 프레젠테이션</vt:lpstr>
      <vt:lpstr>PowerPoint 프레젠테이션</vt:lpstr>
      <vt:lpstr>카드 일람 시스템 – 카드 필터 UI(필터 키워드 설정, 필터 텍스트 설정)</vt:lpstr>
      <vt:lpstr>카드 일람 시스템 – 카드 필터 UI(필터 초기화)</vt:lpstr>
      <vt:lpstr>PowerPoint 프레젠테이션</vt:lpstr>
      <vt:lpstr>카드 일람 시스템 – 카드 필터 UI(정렬 설정)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자세히 보기 시스템</vt:lpstr>
      <vt:lpstr>PowerPoint 프레젠테이션</vt:lpstr>
      <vt:lpstr>PowerPoint 프레젠테이션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3902</cp:revision>
  <dcterms:modified xsi:type="dcterms:W3CDTF">2024-11-15T10:50:05Z</dcterms:modified>
  <cp:version>9.103.97.45139</cp:version>
</cp:coreProperties>
</file>